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7" r:id="rId4"/>
    <p:sldId id="266" r:id="rId5"/>
    <p:sldId id="258" r:id="rId6"/>
    <p:sldId id="259" r:id="rId7"/>
    <p:sldId id="260" r:id="rId8"/>
    <p:sldId id="261" r:id="rId9"/>
    <p:sldId id="262" r:id="rId10"/>
    <p:sldId id="264" r:id="rId11"/>
    <p:sldId id="265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i shah" userId="ceac102efca39a5e" providerId="LiveId" clId="{274F841E-3B6A-4E1D-8700-02DDBDCC6EEF}"/>
    <pc:docChg chg="modSld">
      <pc:chgData name="Rishi shah" userId="ceac102efca39a5e" providerId="LiveId" clId="{274F841E-3B6A-4E1D-8700-02DDBDCC6EEF}" dt="2025-03-14T11:26:22.803" v="0" actId="1076"/>
      <pc:docMkLst>
        <pc:docMk/>
      </pc:docMkLst>
      <pc:sldChg chg="modSp mod">
        <pc:chgData name="Rishi shah" userId="ceac102efca39a5e" providerId="LiveId" clId="{274F841E-3B6A-4E1D-8700-02DDBDCC6EEF}" dt="2025-03-14T11:26:22.803" v="0" actId="1076"/>
        <pc:sldMkLst>
          <pc:docMk/>
          <pc:sldMk cId="0" sldId="264"/>
        </pc:sldMkLst>
        <pc:picChg chg="mod">
          <ac:chgData name="Rishi shah" userId="ceac102efca39a5e" providerId="LiveId" clId="{274F841E-3B6A-4E1D-8700-02DDBDCC6EEF}" dt="2025-03-14T11:26:22.803" v="0" actId="1076"/>
          <ac:picMkLst>
            <pc:docMk/>
            <pc:sldMk cId="0" sldId="264"/>
            <ac:picMk id="1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509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A7C47-8069-FB55-A449-C62D54B8B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AB8A35-1043-4A6A-FF7F-D70E4B6C9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2FBE5-7093-241F-1792-9A624ECE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75EA4-886C-0260-2735-8E9B702427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7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11FAE-9CE5-7441-6927-1A2F54B65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5D68C-40EA-A490-9081-28BC3CF6F6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F4059-5CF7-DAB8-950F-7D7E92F6F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FBEE9-E4D0-6CA5-ACBF-D6910901E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44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Library Management System in C++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7919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983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GUI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6731" y="286750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937790" y="2983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Database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52604" y="325600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9937790" y="5436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Online Access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64103" y="548187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1857256" y="5436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More Features</a:t>
            </a:r>
            <a:endParaRPr lang="en-US" sz="2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104429"/>
            <a:ext cx="4564975" cy="45649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838230" y="509337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9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 GUI using a C++ GUI framework, such as Qt. Also, migrate to a database system like MySQL.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32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673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78860" y="530983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Achievements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57743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Functional system.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673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302032" y="530983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267325"/>
            <a:ext cx="30494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Lessons Learned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757743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Modular design is important.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2673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725204" y="530983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Future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757743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Continued development.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637579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achievements include a functional and efficient system. We learned the importance of error handling and thorough testing.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40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Team Members 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78860" y="31040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061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Jivan Jyoti Jala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551992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CL2025010601910339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513737" y="31040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65783" y="3061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Mayank kumar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65783" y="3551992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CL2025010601926091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3968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878860" y="44393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Riya Metha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48872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CL2025010601889072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3968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513737" y="44393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65783" y="4396859"/>
            <a:ext cx="2867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Rishi Kumar Sah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65783" y="48872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CL2025010601937680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57321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878860" y="57746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1530906" y="5732145"/>
            <a:ext cx="31703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Debadutta Sahoo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530906" y="6222563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CL20250106019055113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1D7E2-DF8A-F6F5-3452-FD062DF9F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3AF24D5-E9B1-1327-2E7F-E192B0C36AF3}"/>
              </a:ext>
            </a:extLst>
          </p:cNvPr>
          <p:cNvSpPr/>
          <p:nvPr/>
        </p:nvSpPr>
        <p:spPr>
          <a:xfrm>
            <a:off x="793790" y="16440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Content </a:t>
            </a:r>
            <a:endParaRPr lang="en-US" sz="44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B6992AA-97A5-70C6-01DF-011DB0512A23}"/>
              </a:ext>
            </a:extLst>
          </p:cNvPr>
          <p:cNvSpPr/>
          <p:nvPr/>
        </p:nvSpPr>
        <p:spPr>
          <a:xfrm>
            <a:off x="793790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5FDA356-6F3D-5647-3098-18422E3EE11A}"/>
              </a:ext>
            </a:extLst>
          </p:cNvPr>
          <p:cNvSpPr/>
          <p:nvPr/>
        </p:nvSpPr>
        <p:spPr>
          <a:xfrm>
            <a:off x="878860" y="31040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C78C970-4ADF-A123-11D7-AC114FF6C751}"/>
              </a:ext>
            </a:extLst>
          </p:cNvPr>
          <p:cNvSpPr/>
          <p:nvPr/>
        </p:nvSpPr>
        <p:spPr>
          <a:xfrm>
            <a:off x="1530906" y="3061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Introduction</a:t>
            </a:r>
            <a:endParaRPr lang="en-US" sz="22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045AA918-C381-04EA-0BFB-5780EFE09323}"/>
              </a:ext>
            </a:extLst>
          </p:cNvPr>
          <p:cNvSpPr/>
          <p:nvPr/>
        </p:nvSpPr>
        <p:spPr>
          <a:xfrm>
            <a:off x="7428667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7085D9E4-6A03-85D1-6BA6-231625AC83BE}"/>
              </a:ext>
            </a:extLst>
          </p:cNvPr>
          <p:cNvSpPr/>
          <p:nvPr/>
        </p:nvSpPr>
        <p:spPr>
          <a:xfrm>
            <a:off x="7513737" y="31040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11024126-97BD-2F1B-2C85-0809361BEFCF}"/>
              </a:ext>
            </a:extLst>
          </p:cNvPr>
          <p:cNvSpPr/>
          <p:nvPr/>
        </p:nvSpPr>
        <p:spPr>
          <a:xfrm>
            <a:off x="8165783" y="3061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implementation Details</a:t>
            </a:r>
            <a:endParaRPr lang="en-US" sz="2200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B174EC4B-FE31-9AD3-4753-BD8FD1A6D8E3}"/>
              </a:ext>
            </a:extLst>
          </p:cNvPr>
          <p:cNvSpPr/>
          <p:nvPr/>
        </p:nvSpPr>
        <p:spPr>
          <a:xfrm>
            <a:off x="793790" y="43968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D3B1FD33-5B50-CCED-BE41-D706F4051F09}"/>
              </a:ext>
            </a:extLst>
          </p:cNvPr>
          <p:cNvSpPr/>
          <p:nvPr/>
        </p:nvSpPr>
        <p:spPr>
          <a:xfrm>
            <a:off x="878860" y="44393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71B639FC-0644-4DF4-58F9-987D84C4C798}"/>
              </a:ext>
            </a:extLst>
          </p:cNvPr>
          <p:cNvSpPr/>
          <p:nvPr/>
        </p:nvSpPr>
        <p:spPr>
          <a:xfrm>
            <a:off x="1530906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Key/Features</a:t>
            </a:r>
            <a:endParaRPr lang="en-US" sz="22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8DD236D8-FEEB-5531-3257-D6DCEAA6F520}"/>
              </a:ext>
            </a:extLst>
          </p:cNvPr>
          <p:cNvSpPr/>
          <p:nvPr/>
        </p:nvSpPr>
        <p:spPr>
          <a:xfrm>
            <a:off x="7428667" y="43968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2D47CB3D-B715-DE2C-F1FE-F2D79CCB825F}"/>
              </a:ext>
            </a:extLst>
          </p:cNvPr>
          <p:cNvSpPr/>
          <p:nvPr/>
        </p:nvSpPr>
        <p:spPr>
          <a:xfrm>
            <a:off x="7513737" y="44393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2506DF02-3C25-5040-A99A-6545D9687BCE}"/>
              </a:ext>
            </a:extLst>
          </p:cNvPr>
          <p:cNvSpPr/>
          <p:nvPr/>
        </p:nvSpPr>
        <p:spPr>
          <a:xfrm>
            <a:off x="8165783" y="4396859"/>
            <a:ext cx="2867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Functionality</a:t>
            </a:r>
            <a:endParaRPr lang="en-US" sz="220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A6DD0B5C-D3FC-42D0-AEB8-952239F187C9}"/>
              </a:ext>
            </a:extLst>
          </p:cNvPr>
          <p:cNvSpPr/>
          <p:nvPr/>
        </p:nvSpPr>
        <p:spPr>
          <a:xfrm>
            <a:off x="757560" y="569855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A274D06E-F992-F664-EF24-CB726DB53F9D}"/>
              </a:ext>
            </a:extLst>
          </p:cNvPr>
          <p:cNvSpPr/>
          <p:nvPr/>
        </p:nvSpPr>
        <p:spPr>
          <a:xfrm>
            <a:off x="842630" y="574105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862596F6-C70F-2241-2257-86FD12B9B9DE}"/>
              </a:ext>
            </a:extLst>
          </p:cNvPr>
          <p:cNvSpPr/>
          <p:nvPr/>
        </p:nvSpPr>
        <p:spPr>
          <a:xfrm>
            <a:off x="1530906" y="5732145"/>
            <a:ext cx="31703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system Architecture</a:t>
            </a:r>
            <a:endParaRPr lang="en-US" sz="2200" dirty="0"/>
          </a:p>
        </p:txBody>
      </p:sp>
      <p:sp>
        <p:nvSpPr>
          <p:cNvPr id="23" name="Shape 13">
            <a:extLst>
              <a:ext uri="{FF2B5EF4-FFF2-40B4-BE49-F238E27FC236}">
                <a16:creationId xmlns:a16="http://schemas.microsoft.com/office/drawing/2014/main" id="{9621E66F-50A5-33B4-5D9B-89C309A77572}"/>
              </a:ext>
            </a:extLst>
          </p:cNvPr>
          <p:cNvSpPr/>
          <p:nvPr/>
        </p:nvSpPr>
        <p:spPr>
          <a:xfrm>
            <a:off x="7469555" y="55863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14">
            <a:extLst>
              <a:ext uri="{FF2B5EF4-FFF2-40B4-BE49-F238E27FC236}">
                <a16:creationId xmlns:a16="http://schemas.microsoft.com/office/drawing/2014/main" id="{EB26030D-F87D-C8C9-8782-3126219FAD17}"/>
              </a:ext>
            </a:extLst>
          </p:cNvPr>
          <p:cNvSpPr/>
          <p:nvPr/>
        </p:nvSpPr>
        <p:spPr>
          <a:xfrm>
            <a:off x="7554625" y="56288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6</a:t>
            </a:r>
            <a:endParaRPr lang="en-US" sz="2650" dirty="0"/>
          </a:p>
        </p:txBody>
      </p:sp>
      <p:sp>
        <p:nvSpPr>
          <p:cNvPr id="25" name="Text 15">
            <a:extLst>
              <a:ext uri="{FF2B5EF4-FFF2-40B4-BE49-F238E27FC236}">
                <a16:creationId xmlns:a16="http://schemas.microsoft.com/office/drawing/2014/main" id="{294BC8F7-CBCB-B8B4-5824-1E6C0788530E}"/>
              </a:ext>
            </a:extLst>
          </p:cNvPr>
          <p:cNvSpPr/>
          <p:nvPr/>
        </p:nvSpPr>
        <p:spPr>
          <a:xfrm>
            <a:off x="8165783" y="5632965"/>
            <a:ext cx="2867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Solution &amp; Challenges</a:t>
            </a:r>
            <a:endParaRPr lang="en-US" sz="2200" dirty="0"/>
          </a:p>
        </p:txBody>
      </p:sp>
      <p:sp>
        <p:nvSpPr>
          <p:cNvPr id="26" name="Shape 17">
            <a:extLst>
              <a:ext uri="{FF2B5EF4-FFF2-40B4-BE49-F238E27FC236}">
                <a16:creationId xmlns:a16="http://schemas.microsoft.com/office/drawing/2014/main" id="{FA41E273-7D0F-93BD-5DFE-4B18D75FF7B1}"/>
              </a:ext>
            </a:extLst>
          </p:cNvPr>
          <p:cNvSpPr/>
          <p:nvPr/>
        </p:nvSpPr>
        <p:spPr>
          <a:xfrm>
            <a:off x="776148" y="68880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Text 18">
            <a:extLst>
              <a:ext uri="{FF2B5EF4-FFF2-40B4-BE49-F238E27FC236}">
                <a16:creationId xmlns:a16="http://schemas.microsoft.com/office/drawing/2014/main" id="{F3A47D93-6765-4B87-C18F-283CB69A2BEB}"/>
              </a:ext>
            </a:extLst>
          </p:cNvPr>
          <p:cNvSpPr/>
          <p:nvPr/>
        </p:nvSpPr>
        <p:spPr>
          <a:xfrm>
            <a:off x="861218" y="69305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7</a:t>
            </a:r>
            <a:endParaRPr lang="en-US" sz="2650" dirty="0"/>
          </a:p>
        </p:txBody>
      </p:sp>
      <p:sp>
        <p:nvSpPr>
          <p:cNvPr id="28" name="Text 19">
            <a:extLst>
              <a:ext uri="{FF2B5EF4-FFF2-40B4-BE49-F238E27FC236}">
                <a16:creationId xmlns:a16="http://schemas.microsoft.com/office/drawing/2014/main" id="{27E772C5-CB4A-8ADE-CBC9-C6D411058233}"/>
              </a:ext>
            </a:extLst>
          </p:cNvPr>
          <p:cNvSpPr/>
          <p:nvPr/>
        </p:nvSpPr>
        <p:spPr>
          <a:xfrm>
            <a:off x="1530906" y="6902412"/>
            <a:ext cx="31703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Future Enhancement</a:t>
            </a:r>
            <a:endParaRPr lang="en-US" sz="2200" dirty="0"/>
          </a:p>
        </p:txBody>
      </p:sp>
      <p:sp>
        <p:nvSpPr>
          <p:cNvPr id="29" name="Shape 13">
            <a:extLst>
              <a:ext uri="{FF2B5EF4-FFF2-40B4-BE49-F238E27FC236}">
                <a16:creationId xmlns:a16="http://schemas.microsoft.com/office/drawing/2014/main" id="{A9AC29B4-9007-539C-2E34-70AD027D1786}"/>
              </a:ext>
            </a:extLst>
          </p:cNvPr>
          <p:cNvSpPr/>
          <p:nvPr/>
        </p:nvSpPr>
        <p:spPr>
          <a:xfrm>
            <a:off x="7480007" y="68599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14">
            <a:extLst>
              <a:ext uri="{FF2B5EF4-FFF2-40B4-BE49-F238E27FC236}">
                <a16:creationId xmlns:a16="http://schemas.microsoft.com/office/drawing/2014/main" id="{0A9CD9A3-BA99-30DA-E196-F5E8C1A0B918}"/>
              </a:ext>
            </a:extLst>
          </p:cNvPr>
          <p:cNvSpPr/>
          <p:nvPr/>
        </p:nvSpPr>
        <p:spPr>
          <a:xfrm>
            <a:off x="7565077" y="690241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8</a:t>
            </a:r>
            <a:endParaRPr lang="en-US" sz="2650" dirty="0"/>
          </a:p>
        </p:txBody>
      </p:sp>
      <p:sp>
        <p:nvSpPr>
          <p:cNvPr id="31" name="Text 15">
            <a:extLst>
              <a:ext uri="{FF2B5EF4-FFF2-40B4-BE49-F238E27FC236}">
                <a16:creationId xmlns:a16="http://schemas.microsoft.com/office/drawing/2014/main" id="{DF107B7C-AA41-3948-74ED-B3500F9125BE}"/>
              </a:ext>
            </a:extLst>
          </p:cNvPr>
          <p:cNvSpPr/>
          <p:nvPr/>
        </p:nvSpPr>
        <p:spPr>
          <a:xfrm>
            <a:off x="8133040" y="6973373"/>
            <a:ext cx="2867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Conclusion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39296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743D2-0423-ECA6-18DA-EEB4DD3DA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CEE0035-F3DD-5F93-4C23-AE3DAFB9C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54633850-A235-A5D9-D8C4-78E7101E4940}"/>
              </a:ext>
            </a:extLst>
          </p:cNvPr>
          <p:cNvSpPr/>
          <p:nvPr/>
        </p:nvSpPr>
        <p:spPr>
          <a:xfrm>
            <a:off x="6280190" y="266319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outlines a C++ Library Management System (LMS). The goal is to create a robust, efficient, and user-friendly system. It will help manage library resources for librarians, staff, and members. We will use C++ with standard libraries for development.</a:t>
            </a:r>
            <a:endParaRPr lang="en-US" sz="175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39C19AC2-8116-6A1C-469C-3B234E978EE3}"/>
              </a:ext>
            </a:extLst>
          </p:cNvPr>
          <p:cNvSpPr/>
          <p:nvPr/>
        </p:nvSpPr>
        <p:spPr>
          <a:xfrm>
            <a:off x="6280190" y="14544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Introduction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367393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602933"/>
            <a:ext cx="8351520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Features of the LMS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66167" y="1971080"/>
            <a:ext cx="492562" cy="492562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48201" y="2012097"/>
            <a:ext cx="328374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477566" y="1971080"/>
            <a:ext cx="327921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Book Management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477566" y="2444353"/>
            <a:ext cx="572821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Book,Display Books ,Search Books,Delete Books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24618" y="1971080"/>
            <a:ext cx="492562" cy="492562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506653" y="2012097"/>
            <a:ext cx="328374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8136017" y="1971080"/>
            <a:ext cx="3188375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Management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8136017" y="2444353"/>
            <a:ext cx="572821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Register Users,Display Users,Delete Users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66167" y="3259693"/>
            <a:ext cx="492562" cy="492562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848201" y="3300710"/>
            <a:ext cx="328374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1477566" y="3259693"/>
            <a:ext cx="5442942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Borrowing and Returning Books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477566" y="3732967"/>
            <a:ext cx="572821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Borrow Books</a:t>
            </a: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Allows users to borrow books if they are available. Updates the stock count.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477566" y="4510088"/>
            <a:ext cx="572821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 Books</a:t>
            </a: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Users can return borrowed books, increasing the stock count.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424618" y="3259693"/>
            <a:ext cx="492562" cy="492562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506653" y="3300710"/>
            <a:ext cx="328374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6"/>
          <p:cNvSpPr/>
          <p:nvPr/>
        </p:nvSpPr>
        <p:spPr>
          <a:xfrm>
            <a:off x="8136017" y="3259693"/>
            <a:ext cx="3155275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Borrowing History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8136017" y="3732967"/>
            <a:ext cx="572821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Borrow History</a:t>
            </a: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Displays which books a user has borrowed.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66167" y="5675709"/>
            <a:ext cx="492562" cy="492562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848201" y="5716726"/>
            <a:ext cx="328374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2550" dirty="0"/>
          </a:p>
        </p:txBody>
      </p:sp>
      <p:sp>
        <p:nvSpPr>
          <p:cNvPr id="22" name="Text 20"/>
          <p:cNvSpPr/>
          <p:nvPr/>
        </p:nvSpPr>
        <p:spPr>
          <a:xfrm>
            <a:off x="1477566" y="5675709"/>
            <a:ext cx="2979658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Persistence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1477566" y="6148983"/>
            <a:ext cx="572821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 from File</a:t>
            </a: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Reads book and user data from </a:t>
            </a:r>
            <a:r>
              <a:rPr lang="en-US" sz="170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library.txt</a:t>
            </a: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en-US" sz="170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users.txt</a:t>
            </a: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1477566" y="6926104"/>
            <a:ext cx="572821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 to File</a:t>
            </a: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Saves updated book and user information back to files after changes.</a:t>
            </a:r>
            <a:endParaRPr lang="en-US" sz="1700" dirty="0"/>
          </a:p>
        </p:txBody>
      </p:sp>
      <p:sp>
        <p:nvSpPr>
          <p:cNvPr id="25" name="Shape 23"/>
          <p:cNvSpPr/>
          <p:nvPr/>
        </p:nvSpPr>
        <p:spPr>
          <a:xfrm>
            <a:off x="7424618" y="5675709"/>
            <a:ext cx="492562" cy="492562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7506653" y="5716726"/>
            <a:ext cx="328374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6</a:t>
            </a:r>
            <a:endParaRPr lang="en-US" sz="2550" dirty="0"/>
          </a:p>
        </p:txBody>
      </p:sp>
      <p:sp>
        <p:nvSpPr>
          <p:cNvPr id="27" name="Text 25"/>
          <p:cNvSpPr/>
          <p:nvPr/>
        </p:nvSpPr>
        <p:spPr>
          <a:xfrm>
            <a:off x="8136017" y="5675709"/>
            <a:ext cx="3283744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Reporting</a:t>
            </a:r>
            <a:endParaRPr lang="en-US" sz="2550" dirty="0"/>
          </a:p>
        </p:txBody>
      </p:sp>
      <p:sp>
        <p:nvSpPr>
          <p:cNvPr id="28" name="Text 26"/>
          <p:cNvSpPr/>
          <p:nvPr/>
        </p:nvSpPr>
        <p:spPr>
          <a:xfrm>
            <a:off x="8136017" y="6217444"/>
            <a:ext cx="572821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 Report</a:t>
            </a: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Provides an overview of books and users in the system</a:t>
            </a:r>
            <a:endParaRPr lang="en-US" sz="1700" dirty="0"/>
          </a:p>
        </p:txBody>
      </p:sp>
      <p:sp>
        <p:nvSpPr>
          <p:cNvPr id="29" name="Text 27"/>
          <p:cNvSpPr/>
          <p:nvPr/>
        </p:nvSpPr>
        <p:spPr>
          <a:xfrm>
            <a:off x="8136017" y="7049333"/>
            <a:ext cx="572821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5060" y="617220"/>
            <a:ext cx="6639997" cy="632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System Architecture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60" y="1553766"/>
            <a:ext cx="1012508" cy="16196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1296" y="1756172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Interface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511296" y="2193965"/>
            <a:ext cx="64104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🔹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Menu-based Console Interface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7511296" y="2646998"/>
            <a:ext cx="6410444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interact via a simple </a:t>
            </a: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number-based menu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060" y="3173373"/>
            <a:ext cx="1012508" cy="19435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11296" y="3375779"/>
            <a:ext cx="2822615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Application Layer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7511296" y="3813572"/>
            <a:ext cx="6410444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🔹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Manages core operations like book borrowing, returning, and reporting.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7511296" y="4590574"/>
            <a:ext cx="6410444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Processes user requests &amp; updates data accordingly.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060" y="5116949"/>
            <a:ext cx="1012508" cy="16196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11296" y="5319355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Layer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511296" y="5757148"/>
            <a:ext cx="64104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🔹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Handles reading/writing user and book data from files.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7511296" y="6210181"/>
            <a:ext cx="6410444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</a:t>
            </a: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 files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</a:t>
            </a:r>
            <a:r>
              <a:rPr lang="en-US" sz="15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library.txt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&amp; </a:t>
            </a:r>
            <a:r>
              <a:rPr lang="en-US" sz="15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users.txt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 for persistent storage.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6195060" y="6964323"/>
            <a:ext cx="7726680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uses modular design for maintainability and scalability. Current data storage is file-based with C++ file I/O.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636" y="761167"/>
            <a:ext cx="7435334" cy="631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Implementation Details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6636" y="1694974"/>
            <a:ext cx="3764518" cy="2662238"/>
          </a:xfrm>
          <a:prstGeom prst="roundRect">
            <a:avLst>
              <a:gd name="adj" fmla="val 318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16067" y="1904405"/>
            <a:ext cx="2804874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📚</a:t>
            </a: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Book Structure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16067" y="2348627"/>
            <a:ext cx="3345656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Attributes: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ID, title, author, quantity, borrowed count.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16067" y="3065264"/>
            <a:ext cx="3345656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Stored in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en-US" sz="15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library.txt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(persistent file storage).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672965" y="1694974"/>
            <a:ext cx="3764518" cy="2662238"/>
          </a:xfrm>
          <a:prstGeom prst="roundRect">
            <a:avLst>
              <a:gd name="adj" fmla="val 318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882396" y="1904405"/>
            <a:ext cx="2523887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Structure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882396" y="2341007"/>
            <a:ext cx="3345656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Attributes: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User ID, name, borrowed books list.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82396" y="3057644"/>
            <a:ext cx="3345656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Stored in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en-US" sz="15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users.txt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(persistent file storage)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82396" y="3824764"/>
            <a:ext cx="334565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6636" y="4559022"/>
            <a:ext cx="7730728" cy="2359343"/>
          </a:xfrm>
          <a:prstGeom prst="roundRect">
            <a:avLst>
              <a:gd name="adj" fmla="val 359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16067" y="4768453"/>
            <a:ext cx="4248388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Storage &amp; Structures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16067" y="5205055"/>
            <a:ext cx="731186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Structures Used: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916067" y="5598676"/>
            <a:ext cx="731186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std::vector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Stores list of books and users in memory.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916067" y="5992297"/>
            <a:ext cx="731186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std::map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Maps book IDs to books for quick lookup.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916067" y="6385917"/>
            <a:ext cx="731186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std::list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Manages borrowed books per user.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06636" y="7145417"/>
            <a:ext cx="7730728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39334"/>
            <a:ext cx="6244709" cy="55508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3476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Function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4124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321" y="813435"/>
            <a:ext cx="7495342" cy="589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Challenges and Solutions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872490" y="1686044"/>
            <a:ext cx="22860" cy="4913948"/>
          </a:xfrm>
          <a:prstGeom prst="roundRect">
            <a:avLst>
              <a:gd name="adj" fmla="val 346652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061859" y="2098953"/>
            <a:ext cx="566023" cy="22860"/>
          </a:xfrm>
          <a:prstGeom prst="roundRect">
            <a:avLst>
              <a:gd name="adj" fmla="val 346652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60261" y="1898213"/>
            <a:ext cx="424458" cy="424458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30925" y="1933515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815941" y="1874639"/>
            <a:ext cx="256734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Persistence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815941" y="2282547"/>
            <a:ext cx="666773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file I/O, error handling.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061859" y="3374588"/>
            <a:ext cx="566023" cy="22860"/>
          </a:xfrm>
          <a:prstGeom prst="roundRect">
            <a:avLst>
              <a:gd name="adj" fmla="val 346652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60261" y="3173849"/>
            <a:ext cx="424458" cy="424458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730925" y="3209151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815941" y="3150275"/>
            <a:ext cx="405134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Efficient Search &amp; Retrieval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815941" y="3558183"/>
            <a:ext cx="666773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Optimized search using maps.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061859" y="4650224"/>
            <a:ext cx="566023" cy="22860"/>
          </a:xfrm>
          <a:prstGeom prst="roundRect">
            <a:avLst>
              <a:gd name="adj" fmla="val 346652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60261" y="4449485"/>
            <a:ext cx="424458" cy="424458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730925" y="4484787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815941" y="4425910"/>
            <a:ext cx="274712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Management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815941" y="4833818"/>
            <a:ext cx="666773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Borrowing limits, duplicate check.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061859" y="5925860"/>
            <a:ext cx="566023" cy="22860"/>
          </a:xfrm>
          <a:prstGeom prst="roundRect">
            <a:avLst>
              <a:gd name="adj" fmla="val 346652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660261" y="5725120"/>
            <a:ext cx="424458" cy="424458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730925" y="5760422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1815941" y="5701546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Error Handling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1815941" y="6109454"/>
            <a:ext cx="666773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 validation, </a:t>
            </a:r>
            <a:r>
              <a:rPr lang="en-US" sz="14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try-catch</a:t>
            </a: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blocks.</a:t>
            </a:r>
            <a:endParaRPr lang="en-US" sz="1450" dirty="0"/>
          </a:p>
        </p:txBody>
      </p:sp>
      <p:sp>
        <p:nvSpPr>
          <p:cNvPr id="25" name="Text 22"/>
          <p:cNvSpPr/>
          <p:nvPr/>
        </p:nvSpPr>
        <p:spPr>
          <a:xfrm>
            <a:off x="660321" y="6812161"/>
            <a:ext cx="7823359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will use exception handling using `try-catch` blocks. Optimize data structures and algorithms, and consider using a database.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581</Words>
  <Application>Microsoft Office PowerPoint</Application>
  <PresentationFormat>Custom</PresentationFormat>
  <Paragraphs>127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Open Sans</vt:lpstr>
      <vt:lpstr>Arial</vt:lpstr>
      <vt:lpstr>Consolas</vt:lpstr>
      <vt:lpstr>Unbounded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Rishi shah</cp:lastModifiedBy>
  <cp:revision>2</cp:revision>
  <dcterms:created xsi:type="dcterms:W3CDTF">2025-03-14T05:02:23Z</dcterms:created>
  <dcterms:modified xsi:type="dcterms:W3CDTF">2025-03-14T11:26:33Z</dcterms:modified>
</cp:coreProperties>
</file>